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14630400" cy="91440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7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C4F39C-5085-45EF-B1D4-9FB080191C0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396955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4F39C-5085-45EF-B1D4-9FB080191C0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311263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4F39C-5085-45EF-B1D4-9FB080191C0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23490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4F39C-5085-45EF-B1D4-9FB080191C0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76933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4F39C-5085-45EF-B1D4-9FB080191C0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98980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C4F39C-5085-45EF-B1D4-9FB080191C0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399013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C4F39C-5085-45EF-B1D4-9FB080191C0B}"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161199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C4F39C-5085-45EF-B1D4-9FB080191C0B}"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66516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4F39C-5085-45EF-B1D4-9FB080191C0B}"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409536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4F39C-5085-45EF-B1D4-9FB080191C0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85193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316567"/>
            <a:ext cx="7406640" cy="6498167"/>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4F39C-5085-45EF-B1D4-9FB080191C0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DA13A-8522-47FC-AFE1-C43C719A4A33}" type="slidenum">
              <a:rPr lang="en-US" smtClean="0"/>
              <a:t>‹#›</a:t>
            </a:fld>
            <a:endParaRPr lang="en-US"/>
          </a:p>
        </p:txBody>
      </p:sp>
    </p:spTree>
    <p:extLst>
      <p:ext uri="{BB962C8B-B14F-4D97-AF65-F5344CB8AC3E}">
        <p14:creationId xmlns:p14="http://schemas.microsoft.com/office/powerpoint/2010/main" val="332447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fld id="{4CC4F39C-5085-45EF-B1D4-9FB080191C0B}" type="datetimeFigureOut">
              <a:rPr lang="en-US" smtClean="0"/>
              <a:t>1/21/2020</a:t>
            </a:fld>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fld id="{D9BDA13A-8522-47FC-AFE1-C43C719A4A33}" type="slidenum">
              <a:rPr lang="en-US" smtClean="0"/>
              <a:t>‹#›</a:t>
            </a:fld>
            <a:endParaRPr lang="en-US"/>
          </a:p>
        </p:txBody>
      </p:sp>
    </p:spTree>
    <p:extLst>
      <p:ext uri="{BB962C8B-B14F-4D97-AF65-F5344CB8AC3E}">
        <p14:creationId xmlns:p14="http://schemas.microsoft.com/office/powerpoint/2010/main" val="164779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Tree>
    <p:extLst>
      <p:ext uri="{BB962C8B-B14F-4D97-AF65-F5344CB8AC3E}">
        <p14:creationId xmlns:p14="http://schemas.microsoft.com/office/powerpoint/2010/main" val="73916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3- When Do We Proclaim? </a:t>
            </a:r>
            <a:endParaRPr lang="en-US" sz="4800" dirty="0" smtClean="0">
              <a:solidFill>
                <a:schemeClr val="bg1"/>
              </a:solidFill>
            </a:endParaRPr>
          </a:p>
        </p:txBody>
      </p:sp>
      <p:sp>
        <p:nvSpPr>
          <p:cNvPr id="10" name="TextBox 9"/>
          <p:cNvSpPr txBox="1"/>
          <p:nvPr/>
        </p:nvSpPr>
        <p:spPr>
          <a:xfrm>
            <a:off x="1393371" y="2337906"/>
            <a:ext cx="12126686" cy="2499467"/>
          </a:xfrm>
          <a:prstGeom prst="rect">
            <a:avLst/>
          </a:prstGeom>
          <a:noFill/>
        </p:spPr>
        <p:txBody>
          <a:bodyPr wrap="square" rtlCol="0">
            <a:spAutoFit/>
          </a:bodyPr>
          <a:lstStyle/>
          <a:p>
            <a:pPr>
              <a:lnSpc>
                <a:spcPct val="150000"/>
              </a:lnSpc>
            </a:pPr>
            <a:r>
              <a:rPr lang="en-US" sz="3600" b="1" dirty="0">
                <a:solidFill>
                  <a:schemeClr val="bg1"/>
                </a:solidFill>
              </a:rPr>
              <a:t>2 Timothy </a:t>
            </a:r>
            <a:r>
              <a:rPr lang="en-US" sz="3600" b="1" dirty="0" smtClean="0">
                <a:solidFill>
                  <a:schemeClr val="bg1"/>
                </a:solidFill>
              </a:rPr>
              <a:t>4:2</a:t>
            </a:r>
            <a:r>
              <a:rPr lang="en-US" sz="3600" dirty="0" smtClean="0">
                <a:solidFill>
                  <a:schemeClr val="bg1"/>
                </a:solidFill>
              </a:rPr>
              <a:t>- Preach </a:t>
            </a:r>
            <a:r>
              <a:rPr lang="en-US" sz="3600" dirty="0">
                <a:solidFill>
                  <a:schemeClr val="bg1"/>
                </a:solidFill>
              </a:rPr>
              <a:t>the word; be prepared in season and out of season; correct, rebuke and encourage-with great patience and careful instruction.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93131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3- When Do We Proclaim? </a:t>
            </a:r>
            <a:endParaRPr lang="en-US" sz="4800" dirty="0" smtClean="0">
              <a:solidFill>
                <a:schemeClr val="bg1"/>
              </a:solidFill>
            </a:endParaRPr>
          </a:p>
        </p:txBody>
      </p:sp>
      <p:sp>
        <p:nvSpPr>
          <p:cNvPr id="10" name="TextBox 9"/>
          <p:cNvSpPr txBox="1"/>
          <p:nvPr/>
        </p:nvSpPr>
        <p:spPr>
          <a:xfrm>
            <a:off x="1393371" y="2337906"/>
            <a:ext cx="12126686" cy="2499467"/>
          </a:xfrm>
          <a:prstGeom prst="rect">
            <a:avLst/>
          </a:prstGeom>
          <a:noFill/>
        </p:spPr>
        <p:txBody>
          <a:bodyPr wrap="square" rtlCol="0">
            <a:spAutoFit/>
          </a:bodyPr>
          <a:lstStyle/>
          <a:p>
            <a:pPr>
              <a:lnSpc>
                <a:spcPct val="150000"/>
              </a:lnSpc>
            </a:pPr>
            <a:r>
              <a:rPr lang="en-US" sz="3600" b="1" dirty="0">
                <a:solidFill>
                  <a:schemeClr val="bg1"/>
                </a:solidFill>
              </a:rPr>
              <a:t>1 Corinthians </a:t>
            </a:r>
            <a:r>
              <a:rPr lang="en-US" sz="3600" b="1" dirty="0" smtClean="0">
                <a:solidFill>
                  <a:schemeClr val="bg1"/>
                </a:solidFill>
              </a:rPr>
              <a:t>9:16</a:t>
            </a:r>
            <a:r>
              <a:rPr lang="en-US" sz="3600" dirty="0" smtClean="0">
                <a:solidFill>
                  <a:schemeClr val="bg1"/>
                </a:solidFill>
              </a:rPr>
              <a:t>- For </a:t>
            </a:r>
            <a:r>
              <a:rPr lang="en-US" sz="3600" dirty="0">
                <a:solidFill>
                  <a:schemeClr val="bg1"/>
                </a:solidFill>
              </a:rPr>
              <a:t>when I preach the gospel, I cannot boast, since I am compelled to preach. Woe to me if I do not preach the gospel!</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1283934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103414" y="3102427"/>
            <a:ext cx="14423571" cy="1200329"/>
          </a:xfrm>
          <a:prstGeom prst="rect">
            <a:avLst/>
          </a:prstGeom>
          <a:noFill/>
        </p:spPr>
        <p:txBody>
          <a:bodyPr wrap="square" rtlCol="0">
            <a:spAutoFit/>
          </a:bodyPr>
          <a:lstStyle/>
          <a:p>
            <a:pPr algn="ctr"/>
            <a:r>
              <a:rPr lang="en-US" sz="7200" i="1" dirty="0">
                <a:solidFill>
                  <a:schemeClr val="bg1"/>
                </a:solidFill>
              </a:rPr>
              <a:t>4</a:t>
            </a:r>
            <a:r>
              <a:rPr lang="en-US" sz="7200" i="1" dirty="0" smtClean="0">
                <a:solidFill>
                  <a:schemeClr val="bg1"/>
                </a:solidFill>
              </a:rPr>
              <a:t>- Where Do We Proclaim? </a:t>
            </a:r>
            <a:endParaRPr lang="en-US" sz="7200" dirty="0" smtClean="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317" r="976" b="45700"/>
          <a:stretch/>
        </p:blipFill>
        <p:spPr>
          <a:xfrm>
            <a:off x="3252102" y="4302756"/>
            <a:ext cx="7448555" cy="600499"/>
          </a:xfrm>
          <a:prstGeom prst="rect">
            <a:avLst/>
          </a:prstGeom>
        </p:spPr>
      </p:pic>
    </p:spTree>
    <p:extLst>
      <p:ext uri="{BB962C8B-B14F-4D97-AF65-F5344CB8AC3E}">
        <p14:creationId xmlns:p14="http://schemas.microsoft.com/office/powerpoint/2010/main" val="26710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a:solidFill>
                  <a:schemeClr val="bg1"/>
                </a:solidFill>
              </a:rPr>
              <a:t>4</a:t>
            </a:r>
            <a:r>
              <a:rPr lang="en-US" sz="4800" i="1" dirty="0" smtClean="0">
                <a:solidFill>
                  <a:schemeClr val="bg1"/>
                </a:solidFill>
              </a:rPr>
              <a:t>- Where Do We Proclaim? </a:t>
            </a:r>
            <a:endParaRPr lang="en-US" sz="4800" dirty="0" smtClean="0">
              <a:solidFill>
                <a:schemeClr val="bg1"/>
              </a:solidFill>
            </a:endParaRPr>
          </a:p>
        </p:txBody>
      </p:sp>
      <p:sp>
        <p:nvSpPr>
          <p:cNvPr id="10" name="TextBox 9"/>
          <p:cNvSpPr txBox="1"/>
          <p:nvPr/>
        </p:nvSpPr>
        <p:spPr>
          <a:xfrm>
            <a:off x="1393371" y="2337906"/>
            <a:ext cx="12126686" cy="1668470"/>
          </a:xfrm>
          <a:prstGeom prst="rect">
            <a:avLst/>
          </a:prstGeom>
          <a:noFill/>
        </p:spPr>
        <p:txBody>
          <a:bodyPr wrap="square" rtlCol="0">
            <a:spAutoFit/>
          </a:bodyPr>
          <a:lstStyle/>
          <a:p>
            <a:pPr>
              <a:lnSpc>
                <a:spcPct val="150000"/>
              </a:lnSpc>
            </a:pPr>
            <a:r>
              <a:rPr lang="en-US" sz="3600" b="1" dirty="0">
                <a:solidFill>
                  <a:schemeClr val="bg1"/>
                </a:solidFill>
              </a:rPr>
              <a:t>Psalm </a:t>
            </a:r>
            <a:r>
              <a:rPr lang="en-US" sz="3600" b="1" dirty="0" smtClean="0">
                <a:solidFill>
                  <a:schemeClr val="bg1"/>
                </a:solidFill>
              </a:rPr>
              <a:t>96:3</a:t>
            </a:r>
            <a:r>
              <a:rPr lang="en-US" sz="3600" dirty="0" smtClean="0">
                <a:solidFill>
                  <a:schemeClr val="bg1"/>
                </a:solidFill>
              </a:rPr>
              <a:t>- Declare </a:t>
            </a:r>
            <a:r>
              <a:rPr lang="en-US" sz="3600" dirty="0">
                <a:solidFill>
                  <a:schemeClr val="bg1"/>
                </a:solidFill>
              </a:rPr>
              <a:t>his glory among the nations, his marvelous deeds among all peoples.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775565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103414" y="3102427"/>
            <a:ext cx="14423571" cy="1200329"/>
          </a:xfrm>
          <a:prstGeom prst="rect">
            <a:avLst/>
          </a:prstGeom>
          <a:noFill/>
        </p:spPr>
        <p:txBody>
          <a:bodyPr wrap="square" rtlCol="0">
            <a:spAutoFit/>
          </a:bodyPr>
          <a:lstStyle/>
          <a:p>
            <a:pPr algn="ctr"/>
            <a:r>
              <a:rPr lang="en-US" sz="7200" i="1" dirty="0" smtClean="0">
                <a:solidFill>
                  <a:schemeClr val="bg1"/>
                </a:solidFill>
              </a:rPr>
              <a:t>5- Why Do We Proclaim? </a:t>
            </a:r>
            <a:endParaRPr lang="en-US" sz="7200" dirty="0" smtClean="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317" r="543" b="45700"/>
          <a:stretch/>
        </p:blipFill>
        <p:spPr>
          <a:xfrm>
            <a:off x="3252102" y="4302756"/>
            <a:ext cx="7481212" cy="600499"/>
          </a:xfrm>
          <a:prstGeom prst="rect">
            <a:avLst/>
          </a:prstGeom>
        </p:spPr>
      </p:pic>
    </p:spTree>
    <p:extLst>
      <p:ext uri="{BB962C8B-B14F-4D97-AF65-F5344CB8AC3E}">
        <p14:creationId xmlns:p14="http://schemas.microsoft.com/office/powerpoint/2010/main" val="285919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5- Why Do We Proclaim? </a:t>
            </a:r>
            <a:endParaRPr lang="en-US" sz="4800" dirty="0" smtClean="0">
              <a:solidFill>
                <a:schemeClr val="bg1"/>
              </a:solidFill>
            </a:endParaRPr>
          </a:p>
        </p:txBody>
      </p:sp>
      <p:sp>
        <p:nvSpPr>
          <p:cNvPr id="10" name="TextBox 9"/>
          <p:cNvSpPr txBox="1"/>
          <p:nvPr/>
        </p:nvSpPr>
        <p:spPr>
          <a:xfrm>
            <a:off x="1360714" y="2229049"/>
            <a:ext cx="12126686" cy="1668470"/>
          </a:xfrm>
          <a:prstGeom prst="rect">
            <a:avLst/>
          </a:prstGeom>
          <a:noFill/>
        </p:spPr>
        <p:txBody>
          <a:bodyPr wrap="square" rtlCol="0">
            <a:spAutoFit/>
          </a:bodyPr>
          <a:lstStyle/>
          <a:p>
            <a:pPr>
              <a:lnSpc>
                <a:spcPct val="150000"/>
              </a:lnSpc>
            </a:pPr>
            <a:r>
              <a:rPr lang="en-US" sz="3600" b="1" dirty="0">
                <a:solidFill>
                  <a:schemeClr val="bg1"/>
                </a:solidFill>
              </a:rPr>
              <a:t>Revelation </a:t>
            </a:r>
            <a:r>
              <a:rPr lang="en-US" sz="3600" b="1" dirty="0" smtClean="0">
                <a:solidFill>
                  <a:schemeClr val="bg1"/>
                </a:solidFill>
              </a:rPr>
              <a:t>20:15</a:t>
            </a:r>
            <a:r>
              <a:rPr lang="en-US" sz="3600" dirty="0" smtClean="0">
                <a:solidFill>
                  <a:schemeClr val="bg1"/>
                </a:solidFill>
              </a:rPr>
              <a:t>- Anyone </a:t>
            </a:r>
            <a:r>
              <a:rPr lang="en-US" sz="3600" dirty="0">
                <a:solidFill>
                  <a:schemeClr val="bg1"/>
                </a:solidFill>
              </a:rPr>
              <a:t>whose name was not found written in the book of life was thrown into the lake of fire.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2764539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5- Why Do We Proclaim? </a:t>
            </a:r>
            <a:endParaRPr lang="en-US" sz="4800" dirty="0" smtClean="0">
              <a:solidFill>
                <a:schemeClr val="bg1"/>
              </a:solidFill>
            </a:endParaRPr>
          </a:p>
        </p:txBody>
      </p:sp>
      <p:sp>
        <p:nvSpPr>
          <p:cNvPr id="10" name="TextBox 9"/>
          <p:cNvSpPr txBox="1"/>
          <p:nvPr/>
        </p:nvSpPr>
        <p:spPr>
          <a:xfrm>
            <a:off x="1360714" y="2229049"/>
            <a:ext cx="12126686" cy="2499467"/>
          </a:xfrm>
          <a:prstGeom prst="rect">
            <a:avLst/>
          </a:prstGeom>
          <a:noFill/>
        </p:spPr>
        <p:txBody>
          <a:bodyPr wrap="square" rtlCol="0">
            <a:spAutoFit/>
          </a:bodyPr>
          <a:lstStyle/>
          <a:p>
            <a:pPr>
              <a:lnSpc>
                <a:spcPct val="150000"/>
              </a:lnSpc>
            </a:pPr>
            <a:r>
              <a:rPr lang="en-US" sz="3600" b="1" dirty="0">
                <a:solidFill>
                  <a:schemeClr val="bg1"/>
                </a:solidFill>
              </a:rPr>
              <a:t>Romans </a:t>
            </a:r>
            <a:r>
              <a:rPr lang="en-US" sz="3600" b="1" dirty="0" smtClean="0">
                <a:solidFill>
                  <a:schemeClr val="bg1"/>
                </a:solidFill>
              </a:rPr>
              <a:t>1:16</a:t>
            </a:r>
            <a:r>
              <a:rPr lang="en-US" sz="3600" dirty="0" smtClean="0">
                <a:solidFill>
                  <a:schemeClr val="bg1"/>
                </a:solidFill>
              </a:rPr>
              <a:t>- For </a:t>
            </a:r>
            <a:r>
              <a:rPr lang="en-US" sz="3600" dirty="0">
                <a:solidFill>
                  <a:schemeClr val="bg1"/>
                </a:solidFill>
              </a:rPr>
              <a:t>I am not ashamed of the gospel, because it is the power of God that brings salvation to everyone who believes: first to the Jew, then to the Gentile.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295433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5- Why Do We Proclaim? </a:t>
            </a:r>
            <a:endParaRPr lang="en-US" sz="4800" dirty="0" smtClean="0">
              <a:solidFill>
                <a:schemeClr val="bg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
        <p:nvSpPr>
          <p:cNvPr id="10" name="TextBox 9"/>
          <p:cNvSpPr txBox="1"/>
          <p:nvPr/>
        </p:nvSpPr>
        <p:spPr>
          <a:xfrm>
            <a:off x="1393371" y="2435875"/>
            <a:ext cx="12126686" cy="1015663"/>
          </a:xfrm>
          <a:prstGeom prst="rect">
            <a:avLst/>
          </a:prstGeom>
          <a:noFill/>
        </p:spPr>
        <p:txBody>
          <a:bodyPr wrap="square" rtlCol="0">
            <a:spAutoFit/>
          </a:bodyPr>
          <a:lstStyle/>
          <a:p>
            <a:pPr>
              <a:lnSpc>
                <a:spcPct val="150000"/>
              </a:lnSpc>
            </a:pPr>
            <a:r>
              <a:rPr lang="en-US" sz="4000" b="1" dirty="0" smtClean="0">
                <a:solidFill>
                  <a:schemeClr val="bg1"/>
                </a:solidFill>
              </a:rPr>
              <a:t>Matthew 25:31-46; Page 695 </a:t>
            </a:r>
            <a:endParaRPr lang="en-US" sz="4000" dirty="0">
              <a:solidFill>
                <a:schemeClr val="bg1"/>
              </a:solidFill>
            </a:endParaRPr>
          </a:p>
        </p:txBody>
      </p:sp>
    </p:spTree>
    <p:extLst>
      <p:ext uri="{BB962C8B-B14F-4D97-AF65-F5344CB8AC3E}">
        <p14:creationId xmlns:p14="http://schemas.microsoft.com/office/powerpoint/2010/main" val="2737220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1- Who Do We Proclaim? </a:t>
            </a:r>
            <a:endParaRPr lang="en-US" sz="4800" dirty="0" smtClean="0">
              <a:solidFill>
                <a:schemeClr val="bg1"/>
              </a:solidFill>
            </a:endParaRPr>
          </a:p>
        </p:txBody>
      </p:sp>
      <p:sp>
        <p:nvSpPr>
          <p:cNvPr id="10" name="TextBox 9"/>
          <p:cNvSpPr txBox="1"/>
          <p:nvPr/>
        </p:nvSpPr>
        <p:spPr>
          <a:xfrm>
            <a:off x="1251857" y="2581201"/>
            <a:ext cx="12126686" cy="4161460"/>
          </a:xfrm>
          <a:prstGeom prst="rect">
            <a:avLst/>
          </a:prstGeom>
          <a:noFill/>
        </p:spPr>
        <p:txBody>
          <a:bodyPr wrap="square" rtlCol="0">
            <a:spAutoFit/>
          </a:bodyPr>
          <a:lstStyle/>
          <a:p>
            <a:pPr>
              <a:lnSpc>
                <a:spcPct val="150000"/>
              </a:lnSpc>
            </a:pPr>
            <a:r>
              <a:rPr lang="en-US" sz="3600" b="1" dirty="0">
                <a:solidFill>
                  <a:schemeClr val="bg1"/>
                </a:solidFill>
              </a:rPr>
              <a:t>Galatians 6:14-15</a:t>
            </a:r>
            <a:r>
              <a:rPr lang="en-US" sz="3600" dirty="0">
                <a:solidFill>
                  <a:schemeClr val="bg1"/>
                </a:solidFill>
              </a:rPr>
              <a:t> </a:t>
            </a:r>
            <a:r>
              <a:rPr lang="en-US" sz="3600" baseline="30000" dirty="0">
                <a:solidFill>
                  <a:schemeClr val="bg1"/>
                </a:solidFill>
              </a:rPr>
              <a:t>14</a:t>
            </a:r>
            <a:r>
              <a:rPr lang="en-US" sz="3600" dirty="0">
                <a:solidFill>
                  <a:schemeClr val="bg1"/>
                </a:solidFill>
              </a:rPr>
              <a:t>May I never boast except in the cross of our LORD Jesus Christ, through which the world has been crucified to me, and I to the world. </a:t>
            </a:r>
            <a:r>
              <a:rPr lang="en-US" sz="3600" baseline="30000" dirty="0">
                <a:solidFill>
                  <a:schemeClr val="bg1"/>
                </a:solidFill>
              </a:rPr>
              <a:t>15</a:t>
            </a:r>
            <a:r>
              <a:rPr lang="en-US" sz="3600" dirty="0">
                <a:solidFill>
                  <a:schemeClr val="bg1"/>
                </a:solidFill>
              </a:rPr>
              <a:t>Neither circumcision nor uncircumcision means anything; what counts is the new creation.</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33581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103414" y="3102427"/>
            <a:ext cx="14423571" cy="1200329"/>
          </a:xfrm>
          <a:prstGeom prst="rect">
            <a:avLst/>
          </a:prstGeom>
          <a:noFill/>
        </p:spPr>
        <p:txBody>
          <a:bodyPr wrap="square" rtlCol="0">
            <a:spAutoFit/>
          </a:bodyPr>
          <a:lstStyle/>
          <a:p>
            <a:pPr algn="ctr"/>
            <a:r>
              <a:rPr lang="en-US" sz="7200" i="1" dirty="0">
                <a:solidFill>
                  <a:schemeClr val="bg1"/>
                </a:solidFill>
              </a:rPr>
              <a:t>2</a:t>
            </a:r>
            <a:r>
              <a:rPr lang="en-US" sz="7200" i="1" dirty="0" smtClean="0">
                <a:solidFill>
                  <a:schemeClr val="bg1"/>
                </a:solidFill>
              </a:rPr>
              <a:t>- What Do We Proclaim? </a:t>
            </a:r>
            <a:endParaRPr lang="en-US" sz="7200" dirty="0" smtClean="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317" r="976" b="45700"/>
          <a:stretch/>
        </p:blipFill>
        <p:spPr>
          <a:xfrm>
            <a:off x="3252102" y="4302756"/>
            <a:ext cx="7448555" cy="600499"/>
          </a:xfrm>
          <a:prstGeom prst="rect">
            <a:avLst/>
          </a:prstGeom>
        </p:spPr>
      </p:pic>
    </p:spTree>
    <p:extLst>
      <p:ext uri="{BB962C8B-B14F-4D97-AF65-F5344CB8AC3E}">
        <p14:creationId xmlns:p14="http://schemas.microsoft.com/office/powerpoint/2010/main" val="404811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a:solidFill>
                  <a:schemeClr val="bg1"/>
                </a:solidFill>
              </a:rPr>
              <a:t>2</a:t>
            </a:r>
            <a:r>
              <a:rPr lang="en-US" sz="4800" i="1" dirty="0" smtClean="0">
                <a:solidFill>
                  <a:schemeClr val="bg1"/>
                </a:solidFill>
              </a:rPr>
              <a:t>- What Do We Proclaim? </a:t>
            </a:r>
            <a:endParaRPr lang="en-US" sz="4800" dirty="0" smtClean="0">
              <a:solidFill>
                <a:schemeClr val="bg1"/>
              </a:solidFill>
            </a:endParaRPr>
          </a:p>
        </p:txBody>
      </p:sp>
      <p:sp>
        <p:nvSpPr>
          <p:cNvPr id="10" name="TextBox 9"/>
          <p:cNvSpPr txBox="1"/>
          <p:nvPr/>
        </p:nvSpPr>
        <p:spPr>
          <a:xfrm>
            <a:off x="1251857" y="1797168"/>
            <a:ext cx="12126686" cy="1754326"/>
          </a:xfrm>
          <a:prstGeom prst="rect">
            <a:avLst/>
          </a:prstGeom>
          <a:noFill/>
        </p:spPr>
        <p:txBody>
          <a:bodyPr wrap="square" rtlCol="0">
            <a:spAutoFit/>
          </a:bodyPr>
          <a:lstStyle/>
          <a:p>
            <a:pPr>
              <a:lnSpc>
                <a:spcPct val="150000"/>
              </a:lnSpc>
            </a:pPr>
            <a:r>
              <a:rPr lang="en-US" sz="3600" b="1" dirty="0">
                <a:solidFill>
                  <a:schemeClr val="bg1"/>
                </a:solidFill>
              </a:rPr>
              <a:t>Romans </a:t>
            </a:r>
            <a:r>
              <a:rPr lang="en-US" sz="3600" b="1" dirty="0" smtClean="0">
                <a:solidFill>
                  <a:schemeClr val="bg1"/>
                </a:solidFill>
              </a:rPr>
              <a:t>3:10</a:t>
            </a:r>
            <a:r>
              <a:rPr lang="en-US" sz="3600" dirty="0" smtClean="0">
                <a:solidFill>
                  <a:schemeClr val="bg1"/>
                </a:solidFill>
              </a:rPr>
              <a:t>-</a:t>
            </a:r>
            <a:r>
              <a:rPr lang="en-US" sz="3600" baseline="30000" dirty="0">
                <a:solidFill>
                  <a:schemeClr val="bg1"/>
                </a:solidFill>
              </a:rPr>
              <a:t> </a:t>
            </a:r>
            <a:r>
              <a:rPr lang="en-US" sz="3600" dirty="0" smtClean="0">
                <a:solidFill>
                  <a:schemeClr val="bg1"/>
                </a:solidFill>
              </a:rPr>
              <a:t>As </a:t>
            </a:r>
            <a:r>
              <a:rPr lang="en-US" sz="3600" dirty="0">
                <a:solidFill>
                  <a:schemeClr val="bg1"/>
                </a:solidFill>
              </a:rPr>
              <a:t>it is written: </a:t>
            </a:r>
            <a:endParaRPr lang="en-US" sz="3600" dirty="0" smtClean="0">
              <a:solidFill>
                <a:schemeClr val="bg1"/>
              </a:solidFill>
            </a:endParaRPr>
          </a:p>
          <a:p>
            <a:pPr>
              <a:lnSpc>
                <a:spcPct val="150000"/>
              </a:lnSpc>
            </a:pPr>
            <a:r>
              <a:rPr lang="en-US" sz="3600" dirty="0" smtClean="0">
                <a:solidFill>
                  <a:schemeClr val="bg1"/>
                </a:solidFill>
              </a:rPr>
              <a:t>"</a:t>
            </a:r>
            <a:r>
              <a:rPr lang="en-US" sz="3600" dirty="0">
                <a:solidFill>
                  <a:schemeClr val="bg1"/>
                </a:solidFill>
              </a:rPr>
              <a:t>There is no one righteous, not even </a:t>
            </a:r>
            <a:r>
              <a:rPr lang="en-US" sz="3600" dirty="0" smtClean="0">
                <a:solidFill>
                  <a:schemeClr val="bg1"/>
                </a:solidFill>
              </a:rPr>
              <a:t>one.</a:t>
            </a:r>
            <a:endParaRPr lang="en-US" sz="3600" dirty="0">
              <a:solidFill>
                <a:schemeClr val="bg1"/>
              </a:solidFill>
            </a:endParaRPr>
          </a:p>
        </p:txBody>
      </p:sp>
      <p:sp>
        <p:nvSpPr>
          <p:cNvPr id="6" name="TextBox 5"/>
          <p:cNvSpPr txBox="1"/>
          <p:nvPr/>
        </p:nvSpPr>
        <p:spPr>
          <a:xfrm>
            <a:off x="1251857" y="4725425"/>
            <a:ext cx="12126686" cy="1754326"/>
          </a:xfrm>
          <a:prstGeom prst="rect">
            <a:avLst/>
          </a:prstGeom>
          <a:noFill/>
        </p:spPr>
        <p:txBody>
          <a:bodyPr wrap="square" rtlCol="0">
            <a:spAutoFit/>
          </a:bodyPr>
          <a:lstStyle/>
          <a:p>
            <a:pPr>
              <a:lnSpc>
                <a:spcPct val="150000"/>
              </a:lnSpc>
            </a:pPr>
            <a:r>
              <a:rPr lang="en-US" sz="3600" b="1" dirty="0">
                <a:solidFill>
                  <a:schemeClr val="bg1"/>
                </a:solidFill>
              </a:rPr>
              <a:t>Romans </a:t>
            </a:r>
            <a:r>
              <a:rPr lang="en-US" sz="3600" b="1" dirty="0" smtClean="0">
                <a:solidFill>
                  <a:schemeClr val="bg1"/>
                </a:solidFill>
              </a:rPr>
              <a:t>3:23-</a:t>
            </a:r>
            <a:r>
              <a:rPr lang="en-US" sz="3600" dirty="0" smtClean="0">
                <a:solidFill>
                  <a:schemeClr val="bg1"/>
                </a:solidFill>
              </a:rPr>
              <a:t> </a:t>
            </a:r>
            <a:r>
              <a:rPr lang="en-US" sz="3600" dirty="0">
                <a:solidFill>
                  <a:schemeClr val="bg1"/>
                </a:solidFill>
              </a:rPr>
              <a:t>F</a:t>
            </a:r>
            <a:r>
              <a:rPr lang="en-US" sz="3600" dirty="0" smtClean="0">
                <a:solidFill>
                  <a:schemeClr val="bg1"/>
                </a:solidFill>
              </a:rPr>
              <a:t>or </a:t>
            </a:r>
            <a:r>
              <a:rPr lang="en-US" sz="3600" dirty="0">
                <a:solidFill>
                  <a:schemeClr val="bg1"/>
                </a:solidFill>
              </a:rPr>
              <a:t>all have sinned and fall short of the glory of </a:t>
            </a:r>
            <a:r>
              <a:rPr lang="en-US" sz="3600" dirty="0" smtClean="0">
                <a:solidFill>
                  <a:schemeClr val="bg1"/>
                </a:solidFill>
              </a:rPr>
              <a:t>God.</a:t>
            </a:r>
            <a:endParaRPr lang="en-US" sz="3600" dirty="0">
              <a:solidFill>
                <a:schemeClr val="bg1"/>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269983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a:solidFill>
                  <a:schemeClr val="bg1"/>
                </a:solidFill>
              </a:rPr>
              <a:t>2</a:t>
            </a:r>
            <a:r>
              <a:rPr lang="en-US" sz="4800" i="1" dirty="0" smtClean="0">
                <a:solidFill>
                  <a:schemeClr val="bg1"/>
                </a:solidFill>
              </a:rPr>
              <a:t>- What Do We Proclaim? </a:t>
            </a:r>
            <a:endParaRPr lang="en-US" sz="4800" dirty="0" smtClean="0">
              <a:solidFill>
                <a:schemeClr val="bg1"/>
              </a:solidFill>
            </a:endParaRPr>
          </a:p>
        </p:txBody>
      </p:sp>
      <p:sp>
        <p:nvSpPr>
          <p:cNvPr id="10" name="TextBox 9"/>
          <p:cNvSpPr txBox="1"/>
          <p:nvPr/>
        </p:nvSpPr>
        <p:spPr>
          <a:xfrm>
            <a:off x="1251857" y="1797168"/>
            <a:ext cx="12126686" cy="1668470"/>
          </a:xfrm>
          <a:prstGeom prst="rect">
            <a:avLst/>
          </a:prstGeom>
          <a:noFill/>
        </p:spPr>
        <p:txBody>
          <a:bodyPr wrap="square" rtlCol="0">
            <a:spAutoFit/>
          </a:bodyPr>
          <a:lstStyle/>
          <a:p>
            <a:pPr>
              <a:lnSpc>
                <a:spcPct val="150000"/>
              </a:lnSpc>
            </a:pPr>
            <a:r>
              <a:rPr lang="en-US" sz="3600" b="1" dirty="0">
                <a:solidFill>
                  <a:schemeClr val="bg1"/>
                </a:solidFill>
              </a:rPr>
              <a:t>Romans </a:t>
            </a:r>
            <a:r>
              <a:rPr lang="en-US" sz="3600" b="1" dirty="0" smtClean="0">
                <a:solidFill>
                  <a:schemeClr val="bg1"/>
                </a:solidFill>
              </a:rPr>
              <a:t>6:23</a:t>
            </a:r>
            <a:r>
              <a:rPr lang="en-US" sz="3600" dirty="0" smtClean="0">
                <a:solidFill>
                  <a:schemeClr val="bg1"/>
                </a:solidFill>
              </a:rPr>
              <a:t>- For </a:t>
            </a:r>
            <a:r>
              <a:rPr lang="en-US" sz="3600" dirty="0">
                <a:solidFill>
                  <a:schemeClr val="bg1"/>
                </a:solidFill>
              </a:rPr>
              <a:t>the wages of sin is death, but the gift of God is eternal life in Christ Jesus our LORD.</a:t>
            </a:r>
          </a:p>
        </p:txBody>
      </p:sp>
      <p:sp>
        <p:nvSpPr>
          <p:cNvPr id="6" name="TextBox 5"/>
          <p:cNvSpPr txBox="1"/>
          <p:nvPr/>
        </p:nvSpPr>
        <p:spPr>
          <a:xfrm>
            <a:off x="1251857" y="4725425"/>
            <a:ext cx="12126686" cy="1668470"/>
          </a:xfrm>
          <a:prstGeom prst="rect">
            <a:avLst/>
          </a:prstGeom>
          <a:noFill/>
        </p:spPr>
        <p:txBody>
          <a:bodyPr wrap="square" rtlCol="0">
            <a:spAutoFit/>
          </a:bodyPr>
          <a:lstStyle/>
          <a:p>
            <a:pPr>
              <a:lnSpc>
                <a:spcPct val="150000"/>
              </a:lnSpc>
            </a:pPr>
            <a:r>
              <a:rPr lang="en-US" sz="3600" b="1" u="sng" dirty="0">
                <a:solidFill>
                  <a:schemeClr val="bg1"/>
                </a:solidFill>
              </a:rPr>
              <a:t>Romans </a:t>
            </a:r>
            <a:r>
              <a:rPr lang="en-US" sz="3600" b="1" u="sng" dirty="0" smtClean="0">
                <a:solidFill>
                  <a:schemeClr val="bg1"/>
                </a:solidFill>
              </a:rPr>
              <a:t>5:8</a:t>
            </a:r>
            <a:r>
              <a:rPr lang="en-US" sz="3600" dirty="0" smtClean="0">
                <a:solidFill>
                  <a:schemeClr val="bg1"/>
                </a:solidFill>
              </a:rPr>
              <a:t>- But </a:t>
            </a:r>
            <a:r>
              <a:rPr lang="en-US" sz="3600" dirty="0">
                <a:solidFill>
                  <a:schemeClr val="bg1"/>
                </a:solidFill>
              </a:rPr>
              <a:t>God demonstrates his own love for us in this: While we were still sinners, Christ died for us.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348860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a:solidFill>
                  <a:schemeClr val="bg1"/>
                </a:solidFill>
              </a:rPr>
              <a:t>2</a:t>
            </a:r>
            <a:r>
              <a:rPr lang="en-US" sz="4800" i="1" dirty="0" smtClean="0">
                <a:solidFill>
                  <a:schemeClr val="bg1"/>
                </a:solidFill>
              </a:rPr>
              <a:t>- What Do We Proclaim? </a:t>
            </a:r>
            <a:endParaRPr lang="en-US" sz="4800" dirty="0" smtClean="0">
              <a:solidFill>
                <a:schemeClr val="bg1"/>
              </a:solidFill>
            </a:endParaRPr>
          </a:p>
        </p:txBody>
      </p:sp>
      <p:sp>
        <p:nvSpPr>
          <p:cNvPr id="10" name="TextBox 9"/>
          <p:cNvSpPr txBox="1"/>
          <p:nvPr/>
        </p:nvSpPr>
        <p:spPr>
          <a:xfrm>
            <a:off x="1251857" y="1797168"/>
            <a:ext cx="12126686" cy="4161460"/>
          </a:xfrm>
          <a:prstGeom prst="rect">
            <a:avLst/>
          </a:prstGeom>
          <a:noFill/>
        </p:spPr>
        <p:txBody>
          <a:bodyPr wrap="square" rtlCol="0">
            <a:spAutoFit/>
          </a:bodyPr>
          <a:lstStyle/>
          <a:p>
            <a:pPr>
              <a:lnSpc>
                <a:spcPct val="150000"/>
              </a:lnSpc>
            </a:pPr>
            <a:r>
              <a:rPr lang="en-US" sz="3600" b="1" u="sng" dirty="0">
                <a:solidFill>
                  <a:schemeClr val="bg1"/>
                </a:solidFill>
              </a:rPr>
              <a:t>Romans </a:t>
            </a:r>
            <a:r>
              <a:rPr lang="en-US" sz="3600" b="1" u="sng" dirty="0" smtClean="0">
                <a:solidFill>
                  <a:schemeClr val="bg1"/>
                </a:solidFill>
              </a:rPr>
              <a:t>10:9-10</a:t>
            </a:r>
            <a:r>
              <a:rPr lang="en-US" sz="3600" dirty="0" smtClean="0">
                <a:solidFill>
                  <a:schemeClr val="bg1"/>
                </a:solidFill>
              </a:rPr>
              <a:t>- If </a:t>
            </a:r>
            <a:r>
              <a:rPr lang="en-US" sz="3600" dirty="0">
                <a:solidFill>
                  <a:schemeClr val="bg1"/>
                </a:solidFill>
              </a:rPr>
              <a:t>you declare with your mouth, "Jesus is LORD," and believe in your heart that God raised him from the dead, you will be saved. </a:t>
            </a:r>
            <a:r>
              <a:rPr lang="en-US" sz="3600" baseline="30000" dirty="0">
                <a:solidFill>
                  <a:schemeClr val="bg1"/>
                </a:solidFill>
              </a:rPr>
              <a:t>10</a:t>
            </a:r>
            <a:r>
              <a:rPr lang="en-US" sz="3600" dirty="0">
                <a:solidFill>
                  <a:schemeClr val="bg1"/>
                </a:solidFill>
              </a:rPr>
              <a:t>For it is with your heart that you believe and are justified, and it is with your mouth that you profess your faith and are saved.</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274408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a:solidFill>
                  <a:schemeClr val="bg1"/>
                </a:solidFill>
              </a:rPr>
              <a:t>2</a:t>
            </a:r>
            <a:r>
              <a:rPr lang="en-US" sz="4800" i="1" dirty="0" smtClean="0">
                <a:solidFill>
                  <a:schemeClr val="bg1"/>
                </a:solidFill>
              </a:rPr>
              <a:t>- What Do We Proclaim? </a:t>
            </a:r>
            <a:endParaRPr lang="en-US" sz="4800" dirty="0" smtClean="0">
              <a:solidFill>
                <a:schemeClr val="bg1"/>
              </a:solidFill>
            </a:endParaRPr>
          </a:p>
        </p:txBody>
      </p:sp>
      <p:sp>
        <p:nvSpPr>
          <p:cNvPr id="10" name="TextBox 9"/>
          <p:cNvSpPr txBox="1"/>
          <p:nvPr/>
        </p:nvSpPr>
        <p:spPr>
          <a:xfrm>
            <a:off x="1426028" y="2315129"/>
            <a:ext cx="12126686" cy="1668470"/>
          </a:xfrm>
          <a:prstGeom prst="rect">
            <a:avLst/>
          </a:prstGeom>
          <a:noFill/>
        </p:spPr>
        <p:txBody>
          <a:bodyPr wrap="square" rtlCol="0">
            <a:spAutoFit/>
          </a:bodyPr>
          <a:lstStyle/>
          <a:p>
            <a:pPr>
              <a:lnSpc>
                <a:spcPct val="150000"/>
              </a:lnSpc>
            </a:pPr>
            <a:r>
              <a:rPr lang="en-US" sz="3600" b="1" dirty="0">
                <a:solidFill>
                  <a:schemeClr val="bg1"/>
                </a:solidFill>
              </a:rPr>
              <a:t>Romans </a:t>
            </a:r>
            <a:r>
              <a:rPr lang="en-US" sz="3600" b="1" dirty="0" smtClean="0">
                <a:solidFill>
                  <a:schemeClr val="bg1"/>
                </a:solidFill>
              </a:rPr>
              <a:t>8:1</a:t>
            </a:r>
            <a:r>
              <a:rPr lang="en-US" sz="3600" dirty="0" smtClean="0">
                <a:solidFill>
                  <a:schemeClr val="bg1"/>
                </a:solidFill>
              </a:rPr>
              <a:t>- Therefore</a:t>
            </a:r>
            <a:r>
              <a:rPr lang="en-US" sz="3600" dirty="0">
                <a:solidFill>
                  <a:schemeClr val="bg1"/>
                </a:solidFill>
              </a:rPr>
              <a:t>, there is now no condemnation for those who are in Christ </a:t>
            </a:r>
            <a:r>
              <a:rPr lang="en-US" sz="3600" dirty="0" smtClean="0">
                <a:solidFill>
                  <a:schemeClr val="bg1"/>
                </a:solidFill>
              </a:rPr>
              <a:t>Jesus.</a:t>
            </a:r>
            <a:endParaRPr lang="en-US" sz="3600" dirty="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153405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103414" y="3102427"/>
            <a:ext cx="14423571" cy="1200329"/>
          </a:xfrm>
          <a:prstGeom prst="rect">
            <a:avLst/>
          </a:prstGeom>
          <a:noFill/>
        </p:spPr>
        <p:txBody>
          <a:bodyPr wrap="square" rtlCol="0">
            <a:spAutoFit/>
          </a:bodyPr>
          <a:lstStyle/>
          <a:p>
            <a:pPr algn="ctr"/>
            <a:r>
              <a:rPr lang="en-US" sz="7200" i="1" dirty="0" smtClean="0">
                <a:solidFill>
                  <a:schemeClr val="bg1"/>
                </a:solidFill>
              </a:rPr>
              <a:t>3- When Do We Proclaim? </a:t>
            </a:r>
            <a:endParaRPr lang="en-US" sz="7200" dirty="0" smtClean="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317" r="687" b="45700"/>
          <a:stretch/>
        </p:blipFill>
        <p:spPr>
          <a:xfrm>
            <a:off x="3252102" y="4302756"/>
            <a:ext cx="7470327" cy="600499"/>
          </a:xfrm>
          <a:prstGeom prst="rect">
            <a:avLst/>
          </a:prstGeom>
        </p:spPr>
      </p:pic>
    </p:spTree>
    <p:extLst>
      <p:ext uri="{BB962C8B-B14F-4D97-AF65-F5344CB8AC3E}">
        <p14:creationId xmlns:p14="http://schemas.microsoft.com/office/powerpoint/2010/main" val="16591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9144000"/>
          </a:xfrm>
          <a:prstGeom prst="rect">
            <a:avLst/>
          </a:prstGeom>
        </p:spPr>
      </p:pic>
      <p:sp>
        <p:nvSpPr>
          <p:cNvPr id="5" name="TextBox 4"/>
          <p:cNvSpPr txBox="1"/>
          <p:nvPr/>
        </p:nvSpPr>
        <p:spPr>
          <a:xfrm>
            <a:off x="0" y="217712"/>
            <a:ext cx="14630400" cy="830997"/>
          </a:xfrm>
          <a:prstGeom prst="rect">
            <a:avLst/>
          </a:prstGeom>
          <a:noFill/>
        </p:spPr>
        <p:txBody>
          <a:bodyPr wrap="square" rtlCol="0">
            <a:spAutoFit/>
          </a:bodyPr>
          <a:lstStyle/>
          <a:p>
            <a:pPr algn="ctr"/>
            <a:r>
              <a:rPr lang="en-US" sz="4800" i="1" dirty="0" smtClean="0">
                <a:solidFill>
                  <a:schemeClr val="bg1"/>
                </a:solidFill>
              </a:rPr>
              <a:t>3- When Do We Proclaim? </a:t>
            </a:r>
            <a:endParaRPr lang="en-US" sz="4800" dirty="0" smtClean="0">
              <a:solidFill>
                <a:schemeClr val="bg1"/>
              </a:solidFill>
            </a:endParaRPr>
          </a:p>
        </p:txBody>
      </p:sp>
      <p:sp>
        <p:nvSpPr>
          <p:cNvPr id="10" name="TextBox 9"/>
          <p:cNvSpPr txBox="1"/>
          <p:nvPr/>
        </p:nvSpPr>
        <p:spPr>
          <a:xfrm>
            <a:off x="1426028" y="2315129"/>
            <a:ext cx="12126686" cy="3330464"/>
          </a:xfrm>
          <a:prstGeom prst="rect">
            <a:avLst/>
          </a:prstGeom>
          <a:noFill/>
        </p:spPr>
        <p:txBody>
          <a:bodyPr wrap="square" rtlCol="0">
            <a:spAutoFit/>
          </a:bodyPr>
          <a:lstStyle/>
          <a:p>
            <a:pPr>
              <a:lnSpc>
                <a:spcPct val="150000"/>
              </a:lnSpc>
            </a:pPr>
            <a:r>
              <a:rPr lang="en-US" sz="3600" b="1" dirty="0">
                <a:solidFill>
                  <a:schemeClr val="bg1"/>
                </a:solidFill>
              </a:rPr>
              <a:t>1 Peter </a:t>
            </a:r>
            <a:r>
              <a:rPr lang="en-US" sz="3600" b="1" dirty="0" smtClean="0">
                <a:solidFill>
                  <a:schemeClr val="bg1"/>
                </a:solidFill>
              </a:rPr>
              <a:t>3:15</a:t>
            </a:r>
            <a:r>
              <a:rPr lang="en-US" sz="3600" dirty="0" smtClean="0">
                <a:solidFill>
                  <a:schemeClr val="bg1"/>
                </a:solidFill>
              </a:rPr>
              <a:t>- But </a:t>
            </a:r>
            <a:r>
              <a:rPr lang="en-US" sz="3600" dirty="0">
                <a:solidFill>
                  <a:schemeClr val="bg1"/>
                </a:solidFill>
              </a:rPr>
              <a:t>in your hearts revere Christ as LORD. Always be prepared to give an answer to everyone who asks you to give the reason for the hope that you have. But do this with gentleness and </a:t>
            </a:r>
            <a:r>
              <a:rPr lang="en-US" sz="3600" dirty="0" smtClean="0">
                <a:solidFill>
                  <a:schemeClr val="bg1"/>
                </a:solidFill>
              </a:rPr>
              <a:t>respect.</a:t>
            </a:r>
            <a:endParaRPr lang="en-US" sz="3600" dirty="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46317" r="651" b="45700"/>
          <a:stretch/>
        </p:blipFill>
        <p:spPr>
          <a:xfrm>
            <a:off x="3401781" y="966171"/>
            <a:ext cx="7473048" cy="600499"/>
          </a:xfrm>
          <a:prstGeom prst="rect">
            <a:avLst/>
          </a:prstGeom>
        </p:spPr>
      </p:pic>
    </p:spTree>
    <p:extLst>
      <p:ext uri="{BB962C8B-B14F-4D97-AF65-F5344CB8AC3E}">
        <p14:creationId xmlns:p14="http://schemas.microsoft.com/office/powerpoint/2010/main" val="2718599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481</Words>
  <Application>Microsoft Office PowerPoint</Application>
  <PresentationFormat>Custom</PresentationFormat>
  <Paragraphs>31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dc:creator>
  <cp:lastModifiedBy>Heather</cp:lastModifiedBy>
  <cp:revision>5</cp:revision>
  <dcterms:created xsi:type="dcterms:W3CDTF">2020-01-21T19:34:22Z</dcterms:created>
  <dcterms:modified xsi:type="dcterms:W3CDTF">2020-01-21T20:31:49Z</dcterms:modified>
</cp:coreProperties>
</file>