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65"/>
    <a:srgbClr val="E05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00474-ED02-4FA8-9819-6BC06B6F9298}"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37262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00474-ED02-4FA8-9819-6BC06B6F9298}"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239019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00474-ED02-4FA8-9819-6BC06B6F9298}"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244658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00474-ED02-4FA8-9819-6BC06B6F9298}"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283318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00474-ED02-4FA8-9819-6BC06B6F9298}"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372221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00474-ED02-4FA8-9819-6BC06B6F9298}"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305118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00474-ED02-4FA8-9819-6BC06B6F9298}"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344148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00474-ED02-4FA8-9819-6BC06B6F9298}"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46610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00474-ED02-4FA8-9819-6BC06B6F9298}"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268255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00474-ED02-4FA8-9819-6BC06B6F9298}"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325289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00474-ED02-4FA8-9819-6BC06B6F9298}"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ABAC6-114C-40AF-B59A-A08CB1C36ABA}" type="slidenum">
              <a:rPr lang="en-US" smtClean="0"/>
              <a:t>‹#›</a:t>
            </a:fld>
            <a:endParaRPr lang="en-US"/>
          </a:p>
        </p:txBody>
      </p:sp>
    </p:spTree>
    <p:extLst>
      <p:ext uri="{BB962C8B-B14F-4D97-AF65-F5344CB8AC3E}">
        <p14:creationId xmlns:p14="http://schemas.microsoft.com/office/powerpoint/2010/main" val="153884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00474-ED02-4FA8-9819-6BC06B6F9298}" type="datetimeFigureOut">
              <a:rPr lang="en-US" smtClean="0"/>
              <a:t>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ABAC6-114C-40AF-B59A-A08CB1C36ABA}" type="slidenum">
              <a:rPr lang="en-US" smtClean="0"/>
              <a:t>‹#›</a:t>
            </a:fld>
            <a:endParaRPr lang="en-US"/>
          </a:p>
        </p:txBody>
      </p:sp>
    </p:spTree>
    <p:extLst>
      <p:ext uri="{BB962C8B-B14F-4D97-AF65-F5344CB8AC3E}">
        <p14:creationId xmlns:p14="http://schemas.microsoft.com/office/powerpoint/2010/main" val="125352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399"/>
            <a:ext cx="12192000" cy="7620000"/>
          </a:xfrm>
          <a:prstGeom prst="rect">
            <a:avLst/>
          </a:prstGeom>
        </p:spPr>
      </p:pic>
    </p:spTree>
    <p:extLst>
      <p:ext uri="{BB962C8B-B14F-4D97-AF65-F5344CB8AC3E}">
        <p14:creationId xmlns:p14="http://schemas.microsoft.com/office/powerpoint/2010/main" val="225177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2500"/>
            <a:ext cx="12496800" cy="7810500"/>
          </a:xfrm>
          <a:prstGeom prst="rect">
            <a:avLst/>
          </a:prstGeom>
        </p:spPr>
      </p:pic>
      <p:sp>
        <p:nvSpPr>
          <p:cNvPr id="4" name="TextBox 3"/>
          <p:cNvSpPr txBox="1"/>
          <p:nvPr/>
        </p:nvSpPr>
        <p:spPr>
          <a:xfrm>
            <a:off x="292100" y="927100"/>
            <a:ext cx="11899900" cy="3416320"/>
          </a:xfrm>
          <a:prstGeom prst="rect">
            <a:avLst/>
          </a:prstGeom>
          <a:noFill/>
        </p:spPr>
        <p:txBody>
          <a:bodyPr wrap="square" rtlCol="0">
            <a:spAutoFit/>
          </a:bodyPr>
          <a:lstStyle/>
          <a:p>
            <a:r>
              <a:rPr lang="en-US" sz="7200" b="1" dirty="0" smtClean="0">
                <a:solidFill>
                  <a:srgbClr val="E57465"/>
                </a:solidFill>
              </a:rPr>
              <a:t>III. Jesus is Our Focus</a:t>
            </a:r>
          </a:p>
          <a:p>
            <a:r>
              <a:rPr lang="en-US" sz="7200" dirty="0" smtClean="0">
                <a:solidFill>
                  <a:schemeClr val="bg1"/>
                </a:solidFill>
              </a:rPr>
              <a:t>Matthew 14:28-31</a:t>
            </a:r>
          </a:p>
          <a:p>
            <a:r>
              <a:rPr lang="en-US" sz="7200" dirty="0" smtClean="0">
                <a:solidFill>
                  <a:schemeClr val="bg1"/>
                </a:solidFill>
              </a:rPr>
              <a:t>Hebrews 12:1-2</a:t>
            </a:r>
          </a:p>
        </p:txBody>
      </p:sp>
    </p:spTree>
    <p:extLst>
      <p:ext uri="{BB962C8B-B14F-4D97-AF65-F5344CB8AC3E}">
        <p14:creationId xmlns:p14="http://schemas.microsoft.com/office/powerpoint/2010/main" val="45484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0" y="1619885"/>
            <a:ext cx="11899900" cy="4524315"/>
          </a:xfrm>
          <a:prstGeom prst="rect">
            <a:avLst/>
          </a:prstGeom>
          <a:noFill/>
        </p:spPr>
        <p:txBody>
          <a:bodyPr wrap="square" rtlCol="0">
            <a:spAutoFit/>
          </a:bodyPr>
          <a:lstStyle/>
          <a:p>
            <a:pPr algn="ctr"/>
            <a:r>
              <a:rPr lang="en-US" sz="3600" b="1" dirty="0" smtClean="0">
                <a:solidFill>
                  <a:schemeClr val="bg1"/>
                </a:solidFill>
              </a:rPr>
              <a:t>Matthew 14:28-31-</a:t>
            </a:r>
            <a:r>
              <a:rPr lang="en-US" sz="3600" b="1" baseline="30000" dirty="0">
                <a:solidFill>
                  <a:schemeClr val="bg1"/>
                </a:solidFill>
              </a:rPr>
              <a:t> </a:t>
            </a:r>
            <a:r>
              <a:rPr lang="en-US" sz="3600" dirty="0">
                <a:solidFill>
                  <a:schemeClr val="bg1"/>
                </a:solidFill>
              </a:rPr>
              <a:t>Lord, if it’s you,” Peter replied, “tell me to come to you on the water.”</a:t>
            </a:r>
          </a:p>
          <a:p>
            <a:pPr algn="ctr"/>
            <a:r>
              <a:rPr lang="en-US" sz="3600" b="1" baseline="30000" dirty="0">
                <a:solidFill>
                  <a:schemeClr val="bg1"/>
                </a:solidFill>
              </a:rPr>
              <a:t>29 </a:t>
            </a:r>
            <a:r>
              <a:rPr lang="en-US" sz="3600" dirty="0">
                <a:solidFill>
                  <a:schemeClr val="bg1"/>
                </a:solidFill>
              </a:rPr>
              <a:t>“Come,” he </a:t>
            </a:r>
            <a:r>
              <a:rPr lang="en-US" sz="3600" dirty="0" smtClean="0">
                <a:solidFill>
                  <a:schemeClr val="bg1"/>
                </a:solidFill>
              </a:rPr>
              <a:t>said. Then </a:t>
            </a:r>
            <a:r>
              <a:rPr lang="en-US" sz="3600" dirty="0">
                <a:solidFill>
                  <a:schemeClr val="bg1"/>
                </a:solidFill>
              </a:rPr>
              <a:t>Peter got down out of the boat, walked on the water and came toward Jesus. </a:t>
            </a:r>
            <a:r>
              <a:rPr lang="en-US" sz="3600" b="1" baseline="30000" dirty="0">
                <a:solidFill>
                  <a:schemeClr val="bg1"/>
                </a:solidFill>
              </a:rPr>
              <a:t>30 </a:t>
            </a:r>
            <a:r>
              <a:rPr lang="en-US" sz="3600" dirty="0">
                <a:solidFill>
                  <a:schemeClr val="bg1"/>
                </a:solidFill>
              </a:rPr>
              <a:t>But when he saw the wind, he was afraid and, beginning to sink, cried out, “Lord, save me!”</a:t>
            </a:r>
          </a:p>
          <a:p>
            <a:pPr algn="ctr"/>
            <a:r>
              <a:rPr lang="en-US" sz="3600" b="1" baseline="30000" dirty="0">
                <a:solidFill>
                  <a:schemeClr val="bg1"/>
                </a:solidFill>
              </a:rPr>
              <a:t>31 </a:t>
            </a:r>
            <a:r>
              <a:rPr lang="en-US" sz="3600" dirty="0">
                <a:solidFill>
                  <a:schemeClr val="bg1"/>
                </a:solidFill>
              </a:rPr>
              <a:t>Immediately Jesus reached out his hand and caught him. “You of little faith,” he said, “why did you doubt?”</a:t>
            </a:r>
          </a:p>
        </p:txBody>
      </p:sp>
      <p:sp>
        <p:nvSpPr>
          <p:cNvPr id="2" name="TextBox 1"/>
          <p:cNvSpPr txBox="1"/>
          <p:nvPr/>
        </p:nvSpPr>
        <p:spPr>
          <a:xfrm>
            <a:off x="165100" y="558800"/>
            <a:ext cx="11823700" cy="984885"/>
          </a:xfrm>
          <a:prstGeom prst="rect">
            <a:avLst/>
          </a:prstGeom>
          <a:noFill/>
        </p:spPr>
        <p:txBody>
          <a:bodyPr wrap="square" rtlCol="0">
            <a:spAutoFit/>
          </a:bodyPr>
          <a:lstStyle/>
          <a:p>
            <a:r>
              <a:rPr lang="en-US" sz="4000" b="1" i="1" dirty="0" smtClean="0">
                <a:solidFill>
                  <a:srgbClr val="E57465"/>
                </a:solidFill>
              </a:rPr>
              <a:t>III. Je</a:t>
            </a:r>
            <a:r>
              <a:rPr lang="en-US" sz="4000" b="1" i="1" dirty="0" smtClean="0">
                <a:solidFill>
                  <a:srgbClr val="E57465"/>
                </a:solidFill>
              </a:rPr>
              <a:t>sus is Our Focus (Matt 14:28-31, </a:t>
            </a:r>
            <a:r>
              <a:rPr lang="en-US" sz="4000" b="1" i="1" dirty="0" err="1" smtClean="0">
                <a:solidFill>
                  <a:srgbClr val="E57465"/>
                </a:solidFill>
              </a:rPr>
              <a:t>Heb</a:t>
            </a:r>
            <a:r>
              <a:rPr lang="en-US" sz="4000" b="1" i="1" dirty="0" smtClean="0">
                <a:solidFill>
                  <a:srgbClr val="E57465"/>
                </a:solidFill>
              </a:rPr>
              <a:t> 12:1-2)</a:t>
            </a:r>
          </a:p>
          <a:p>
            <a:endParaRPr lang="en-US" dirty="0"/>
          </a:p>
        </p:txBody>
      </p:sp>
    </p:spTree>
    <p:extLst>
      <p:ext uri="{BB962C8B-B14F-4D97-AF65-F5344CB8AC3E}">
        <p14:creationId xmlns:p14="http://schemas.microsoft.com/office/powerpoint/2010/main" val="3677642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0" y="1619885"/>
            <a:ext cx="11899900" cy="3970318"/>
          </a:xfrm>
          <a:prstGeom prst="rect">
            <a:avLst/>
          </a:prstGeom>
          <a:noFill/>
        </p:spPr>
        <p:txBody>
          <a:bodyPr wrap="square" rtlCol="0">
            <a:spAutoFit/>
          </a:bodyPr>
          <a:lstStyle/>
          <a:p>
            <a:pPr algn="ctr"/>
            <a:r>
              <a:rPr lang="en-US" sz="3600" b="1" dirty="0" smtClean="0">
                <a:solidFill>
                  <a:schemeClr val="bg1"/>
                </a:solidFill>
              </a:rPr>
              <a:t>Hebrews 12:1-2-</a:t>
            </a:r>
            <a:r>
              <a:rPr lang="en-US" sz="3600" b="1" baseline="30000" dirty="0">
                <a:solidFill>
                  <a:schemeClr val="bg1"/>
                </a:solidFill>
              </a:rPr>
              <a:t> </a:t>
            </a:r>
            <a:r>
              <a:rPr lang="en-US" sz="3600" dirty="0">
                <a:solidFill>
                  <a:schemeClr val="bg1"/>
                </a:solidFill>
              </a:rPr>
              <a:t>Therefore, since we are surrounded by such a great cloud of witnesses, let us throw off everything that hinders and the sin that so easily entangles. And let us run with perseverance the race marked out for us, </a:t>
            </a:r>
            <a:r>
              <a:rPr lang="en-US" sz="3600" b="1" baseline="30000" dirty="0">
                <a:solidFill>
                  <a:schemeClr val="bg1"/>
                </a:solidFill>
              </a:rPr>
              <a:t>2 </a:t>
            </a:r>
            <a:r>
              <a:rPr lang="en-US" sz="3600" dirty="0">
                <a:solidFill>
                  <a:schemeClr val="bg1"/>
                </a:solidFill>
              </a:rPr>
              <a:t>fixing our eyes on Jesus, the pioneer and </a:t>
            </a:r>
            <a:r>
              <a:rPr lang="en-US" sz="3600" dirty="0" err="1">
                <a:solidFill>
                  <a:schemeClr val="bg1"/>
                </a:solidFill>
              </a:rPr>
              <a:t>perfecter</a:t>
            </a:r>
            <a:r>
              <a:rPr lang="en-US" sz="3600" dirty="0">
                <a:solidFill>
                  <a:schemeClr val="bg1"/>
                </a:solidFill>
              </a:rPr>
              <a:t> of faith. For the joy set before him he endured the cross, scorning its shame, and sat down at the right hand of the throne of God.</a:t>
            </a:r>
          </a:p>
        </p:txBody>
      </p:sp>
      <p:sp>
        <p:nvSpPr>
          <p:cNvPr id="2" name="TextBox 1"/>
          <p:cNvSpPr txBox="1"/>
          <p:nvPr/>
        </p:nvSpPr>
        <p:spPr>
          <a:xfrm>
            <a:off x="165100" y="558800"/>
            <a:ext cx="11823700" cy="984885"/>
          </a:xfrm>
          <a:prstGeom prst="rect">
            <a:avLst/>
          </a:prstGeom>
          <a:noFill/>
        </p:spPr>
        <p:txBody>
          <a:bodyPr wrap="square" rtlCol="0">
            <a:spAutoFit/>
          </a:bodyPr>
          <a:lstStyle/>
          <a:p>
            <a:r>
              <a:rPr lang="en-US" sz="4000" b="1" i="1" dirty="0" smtClean="0">
                <a:solidFill>
                  <a:srgbClr val="E57465"/>
                </a:solidFill>
              </a:rPr>
              <a:t>III. Je</a:t>
            </a:r>
            <a:r>
              <a:rPr lang="en-US" sz="4000" b="1" i="1" dirty="0" smtClean="0">
                <a:solidFill>
                  <a:srgbClr val="E57465"/>
                </a:solidFill>
              </a:rPr>
              <a:t>sus is Our Focus (Matt 14:28-31, </a:t>
            </a:r>
            <a:r>
              <a:rPr lang="en-US" sz="4000" b="1" i="1" dirty="0" err="1" smtClean="0">
                <a:solidFill>
                  <a:srgbClr val="E57465"/>
                </a:solidFill>
              </a:rPr>
              <a:t>Heb</a:t>
            </a:r>
            <a:r>
              <a:rPr lang="en-US" sz="4000" b="1" i="1" dirty="0" smtClean="0">
                <a:solidFill>
                  <a:srgbClr val="E57465"/>
                </a:solidFill>
              </a:rPr>
              <a:t> 12:1-2)</a:t>
            </a:r>
          </a:p>
          <a:p>
            <a:endParaRPr lang="en-US" dirty="0"/>
          </a:p>
        </p:txBody>
      </p:sp>
    </p:spTree>
    <p:extLst>
      <p:ext uri="{BB962C8B-B14F-4D97-AF65-F5344CB8AC3E}">
        <p14:creationId xmlns:p14="http://schemas.microsoft.com/office/powerpoint/2010/main" val="325694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2500"/>
            <a:ext cx="12496800" cy="7810500"/>
          </a:xfrm>
          <a:prstGeom prst="rect">
            <a:avLst/>
          </a:prstGeom>
        </p:spPr>
      </p:pic>
      <p:sp>
        <p:nvSpPr>
          <p:cNvPr id="4" name="TextBox 3"/>
          <p:cNvSpPr txBox="1"/>
          <p:nvPr/>
        </p:nvSpPr>
        <p:spPr>
          <a:xfrm>
            <a:off x="0" y="927100"/>
            <a:ext cx="11899900" cy="3785652"/>
          </a:xfrm>
          <a:prstGeom prst="rect">
            <a:avLst/>
          </a:prstGeom>
          <a:noFill/>
        </p:spPr>
        <p:txBody>
          <a:bodyPr wrap="square" rtlCol="0">
            <a:spAutoFit/>
          </a:bodyPr>
          <a:lstStyle/>
          <a:p>
            <a:pPr algn="ctr"/>
            <a:r>
              <a:rPr lang="en-US" sz="4800" b="1" dirty="0">
                <a:solidFill>
                  <a:schemeClr val="bg1"/>
                </a:solidFill>
              </a:rPr>
              <a:t>1 John </a:t>
            </a:r>
            <a:r>
              <a:rPr lang="en-US" sz="4800" b="1" dirty="0" smtClean="0">
                <a:solidFill>
                  <a:schemeClr val="bg1"/>
                </a:solidFill>
              </a:rPr>
              <a:t>3:1</a:t>
            </a:r>
            <a:r>
              <a:rPr lang="en-US" sz="4800" dirty="0" smtClean="0">
                <a:solidFill>
                  <a:schemeClr val="bg1"/>
                </a:solidFill>
              </a:rPr>
              <a:t>- See </a:t>
            </a:r>
            <a:r>
              <a:rPr lang="en-US" sz="4800" dirty="0">
                <a:solidFill>
                  <a:schemeClr val="bg1"/>
                </a:solidFill>
              </a:rPr>
              <a:t>what great love the Father has lavished on us, that we should be called children of God! And that is what we are! The reason the world does not know us is that it did not know him.</a:t>
            </a:r>
          </a:p>
        </p:txBody>
      </p:sp>
    </p:spTree>
    <p:extLst>
      <p:ext uri="{BB962C8B-B14F-4D97-AF65-F5344CB8AC3E}">
        <p14:creationId xmlns:p14="http://schemas.microsoft.com/office/powerpoint/2010/main" val="401824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2500"/>
            <a:ext cx="12496800" cy="7810500"/>
          </a:xfrm>
          <a:prstGeom prst="rect">
            <a:avLst/>
          </a:prstGeom>
        </p:spPr>
      </p:pic>
      <p:sp>
        <p:nvSpPr>
          <p:cNvPr id="4" name="TextBox 3"/>
          <p:cNvSpPr txBox="1"/>
          <p:nvPr/>
        </p:nvSpPr>
        <p:spPr>
          <a:xfrm>
            <a:off x="292100" y="927100"/>
            <a:ext cx="11899900" cy="3416320"/>
          </a:xfrm>
          <a:prstGeom prst="rect">
            <a:avLst/>
          </a:prstGeom>
          <a:noFill/>
        </p:spPr>
        <p:txBody>
          <a:bodyPr wrap="square" rtlCol="0">
            <a:spAutoFit/>
          </a:bodyPr>
          <a:lstStyle/>
          <a:p>
            <a:pPr marL="1028700" indent="-1028700">
              <a:buAutoNum type="romanUcPeriod"/>
            </a:pPr>
            <a:r>
              <a:rPr lang="en-US" sz="7200" b="1" dirty="0" smtClean="0">
                <a:solidFill>
                  <a:srgbClr val="E57465"/>
                </a:solidFill>
              </a:rPr>
              <a:t>Jesus is Our Foundation </a:t>
            </a:r>
          </a:p>
          <a:p>
            <a:r>
              <a:rPr lang="en-US" sz="7200" dirty="0" smtClean="0">
                <a:solidFill>
                  <a:schemeClr val="bg1"/>
                </a:solidFill>
              </a:rPr>
              <a:t>1 Corinthians 3:11</a:t>
            </a:r>
          </a:p>
          <a:p>
            <a:r>
              <a:rPr lang="en-US" sz="7200" dirty="0" smtClean="0">
                <a:solidFill>
                  <a:schemeClr val="bg1"/>
                </a:solidFill>
              </a:rPr>
              <a:t>Matthew 16:13-18</a:t>
            </a:r>
            <a:endParaRPr lang="en-US" sz="7200" dirty="0">
              <a:solidFill>
                <a:schemeClr val="bg1"/>
              </a:solidFill>
            </a:endParaRPr>
          </a:p>
        </p:txBody>
      </p:sp>
    </p:spTree>
    <p:extLst>
      <p:ext uri="{BB962C8B-B14F-4D97-AF65-F5344CB8AC3E}">
        <p14:creationId xmlns:p14="http://schemas.microsoft.com/office/powerpoint/2010/main" val="145656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88900" y="2255788"/>
            <a:ext cx="11899900" cy="2308324"/>
          </a:xfrm>
          <a:prstGeom prst="rect">
            <a:avLst/>
          </a:prstGeom>
          <a:noFill/>
        </p:spPr>
        <p:txBody>
          <a:bodyPr wrap="square" rtlCol="0">
            <a:spAutoFit/>
          </a:bodyPr>
          <a:lstStyle/>
          <a:p>
            <a:pPr algn="ctr"/>
            <a:r>
              <a:rPr lang="en-US" sz="4800" b="1" dirty="0">
                <a:solidFill>
                  <a:schemeClr val="bg1"/>
                </a:solidFill>
              </a:rPr>
              <a:t>1 </a:t>
            </a:r>
            <a:r>
              <a:rPr lang="en-US" sz="4800" b="1" dirty="0" smtClean="0">
                <a:solidFill>
                  <a:schemeClr val="bg1"/>
                </a:solidFill>
              </a:rPr>
              <a:t>Corinthians 3:11-</a:t>
            </a:r>
            <a:r>
              <a:rPr lang="en-US" sz="4800" b="1" baseline="30000" dirty="0"/>
              <a:t> </a:t>
            </a:r>
            <a:r>
              <a:rPr lang="en-US" sz="4800" dirty="0">
                <a:solidFill>
                  <a:schemeClr val="bg1"/>
                </a:solidFill>
              </a:rPr>
              <a:t>For no one can lay any foundation other than the one already laid, which is Jesus Christ.</a:t>
            </a:r>
          </a:p>
        </p:txBody>
      </p:sp>
      <p:sp>
        <p:nvSpPr>
          <p:cNvPr id="2" name="TextBox 1"/>
          <p:cNvSpPr txBox="1"/>
          <p:nvPr/>
        </p:nvSpPr>
        <p:spPr>
          <a:xfrm>
            <a:off x="165100" y="558800"/>
            <a:ext cx="11823700" cy="984885"/>
          </a:xfrm>
          <a:prstGeom prst="rect">
            <a:avLst/>
          </a:prstGeom>
          <a:noFill/>
        </p:spPr>
        <p:txBody>
          <a:bodyPr wrap="square" rtlCol="0">
            <a:spAutoFit/>
          </a:bodyPr>
          <a:lstStyle/>
          <a:p>
            <a:r>
              <a:rPr lang="en-US" sz="4000" b="1" i="1" dirty="0" smtClean="0">
                <a:solidFill>
                  <a:srgbClr val="E57465"/>
                </a:solidFill>
              </a:rPr>
              <a:t>I. Jesus is Our Foundation (1 </a:t>
            </a:r>
            <a:r>
              <a:rPr lang="en-US" sz="4000" b="1" i="1" dirty="0" err="1" smtClean="0">
                <a:solidFill>
                  <a:srgbClr val="E57465"/>
                </a:solidFill>
              </a:rPr>
              <a:t>Cor</a:t>
            </a:r>
            <a:r>
              <a:rPr lang="en-US" sz="4000" b="1" i="1" dirty="0" smtClean="0">
                <a:solidFill>
                  <a:srgbClr val="E57465"/>
                </a:solidFill>
              </a:rPr>
              <a:t> 3:11, Matt 16:13-18) </a:t>
            </a:r>
          </a:p>
          <a:p>
            <a:endParaRPr lang="en-US" dirty="0"/>
          </a:p>
        </p:txBody>
      </p:sp>
    </p:spTree>
    <p:extLst>
      <p:ext uri="{BB962C8B-B14F-4D97-AF65-F5344CB8AC3E}">
        <p14:creationId xmlns:p14="http://schemas.microsoft.com/office/powerpoint/2010/main" val="369446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2500"/>
            <a:ext cx="12496800" cy="7810500"/>
          </a:xfrm>
          <a:prstGeom prst="rect">
            <a:avLst/>
          </a:prstGeom>
        </p:spPr>
      </p:pic>
      <p:sp>
        <p:nvSpPr>
          <p:cNvPr id="4" name="TextBox 3"/>
          <p:cNvSpPr txBox="1"/>
          <p:nvPr/>
        </p:nvSpPr>
        <p:spPr>
          <a:xfrm>
            <a:off x="292100" y="1133663"/>
            <a:ext cx="11341100" cy="5016758"/>
          </a:xfrm>
          <a:prstGeom prst="rect">
            <a:avLst/>
          </a:prstGeom>
          <a:noFill/>
        </p:spPr>
        <p:txBody>
          <a:bodyPr wrap="square" rtlCol="0">
            <a:spAutoFit/>
          </a:bodyPr>
          <a:lstStyle/>
          <a:p>
            <a:pPr algn="ctr"/>
            <a:r>
              <a:rPr lang="en-US" sz="3200" b="1" dirty="0" smtClean="0">
                <a:solidFill>
                  <a:schemeClr val="bg1"/>
                </a:solidFill>
              </a:rPr>
              <a:t>Matthew 16:13-18-</a:t>
            </a:r>
            <a:r>
              <a:rPr lang="en-US" sz="3200" b="1" baseline="30000" dirty="0">
                <a:solidFill>
                  <a:schemeClr val="bg1"/>
                </a:solidFill>
              </a:rPr>
              <a:t> </a:t>
            </a:r>
            <a:r>
              <a:rPr lang="en-US" sz="3200" dirty="0">
                <a:solidFill>
                  <a:schemeClr val="bg1"/>
                </a:solidFill>
              </a:rPr>
              <a:t>When Jesus came to the region of Caesarea Philippi, he asked his disciples, “Who do people say the Son of Man is</a:t>
            </a:r>
            <a:r>
              <a:rPr lang="en-US" sz="3200" dirty="0" smtClean="0">
                <a:solidFill>
                  <a:schemeClr val="bg1"/>
                </a:solidFill>
              </a:rPr>
              <a:t>?”</a:t>
            </a:r>
            <a:r>
              <a:rPr lang="en-US" sz="3200" b="1" baseline="30000" dirty="0">
                <a:solidFill>
                  <a:schemeClr val="bg1"/>
                </a:solidFill>
              </a:rPr>
              <a:t> </a:t>
            </a:r>
            <a:r>
              <a:rPr lang="en-US" sz="3200" dirty="0">
                <a:solidFill>
                  <a:schemeClr val="bg1"/>
                </a:solidFill>
              </a:rPr>
              <a:t>They replied, “Some say John the Baptist; others say Elijah; and still others, Jeremiah or one of the prophets</a:t>
            </a:r>
            <a:r>
              <a:rPr lang="en-US" sz="3200" dirty="0" smtClean="0">
                <a:solidFill>
                  <a:schemeClr val="bg1"/>
                </a:solidFill>
              </a:rPr>
              <a:t>.”</a:t>
            </a:r>
            <a:r>
              <a:rPr lang="en-US" sz="3200" b="1" baseline="30000" dirty="0" smtClean="0">
                <a:solidFill>
                  <a:schemeClr val="bg1"/>
                </a:solidFill>
              </a:rPr>
              <a:t>15 </a:t>
            </a:r>
            <a:r>
              <a:rPr lang="en-US" sz="3200" dirty="0" smtClean="0">
                <a:solidFill>
                  <a:schemeClr val="bg1"/>
                </a:solidFill>
              </a:rPr>
              <a:t>“But what about you?” he asked. “Who do you say I am?” </a:t>
            </a:r>
            <a:r>
              <a:rPr lang="en-US" sz="3200" b="1" baseline="30000" dirty="0" smtClean="0">
                <a:solidFill>
                  <a:schemeClr val="bg1"/>
                </a:solidFill>
              </a:rPr>
              <a:t>16 </a:t>
            </a:r>
            <a:r>
              <a:rPr lang="en-US" sz="3200" dirty="0" smtClean="0">
                <a:solidFill>
                  <a:schemeClr val="bg1"/>
                </a:solidFill>
              </a:rPr>
              <a:t>Simon Peter answered, “You are the Messiah, the Son of the living God.” </a:t>
            </a:r>
            <a:r>
              <a:rPr lang="en-US" sz="3200" b="1" baseline="30000" dirty="0" smtClean="0">
                <a:solidFill>
                  <a:schemeClr val="bg1"/>
                </a:solidFill>
              </a:rPr>
              <a:t>17 </a:t>
            </a:r>
            <a:r>
              <a:rPr lang="en-US" sz="3200" dirty="0" smtClean="0">
                <a:solidFill>
                  <a:schemeClr val="bg1"/>
                </a:solidFill>
              </a:rPr>
              <a:t>Jesus replied, “Blessed are you, Simon son of Jonah, for this was not revealed to you by flesh and blood, but by my Father in heaven. </a:t>
            </a:r>
            <a:r>
              <a:rPr lang="en-US" sz="3200" b="1" baseline="30000" dirty="0" smtClean="0">
                <a:solidFill>
                  <a:schemeClr val="bg1"/>
                </a:solidFill>
              </a:rPr>
              <a:t>18 </a:t>
            </a:r>
            <a:r>
              <a:rPr lang="en-US" sz="3200" dirty="0" smtClean="0">
                <a:solidFill>
                  <a:schemeClr val="bg1"/>
                </a:solidFill>
              </a:rPr>
              <a:t>And I tell you that you are Peter,</a:t>
            </a:r>
            <a:r>
              <a:rPr lang="en-US" sz="3200" baseline="30000" dirty="0" smtClean="0">
                <a:solidFill>
                  <a:schemeClr val="bg1"/>
                </a:solidFill>
              </a:rPr>
              <a:t> </a:t>
            </a:r>
            <a:r>
              <a:rPr lang="en-US" sz="3200" dirty="0" smtClean="0">
                <a:solidFill>
                  <a:schemeClr val="bg1"/>
                </a:solidFill>
              </a:rPr>
              <a:t>and on this rock I will build my church, and the gates of Hades will not overcome it.</a:t>
            </a:r>
            <a:endParaRPr lang="en-US" sz="3200" dirty="0">
              <a:solidFill>
                <a:schemeClr val="bg1"/>
              </a:solidFill>
            </a:endParaRPr>
          </a:p>
        </p:txBody>
      </p:sp>
      <p:sp>
        <p:nvSpPr>
          <p:cNvPr id="2" name="TextBox 1"/>
          <p:cNvSpPr txBox="1"/>
          <p:nvPr/>
        </p:nvSpPr>
        <p:spPr>
          <a:xfrm>
            <a:off x="101600" y="174178"/>
            <a:ext cx="11823700" cy="984885"/>
          </a:xfrm>
          <a:prstGeom prst="rect">
            <a:avLst/>
          </a:prstGeom>
          <a:noFill/>
        </p:spPr>
        <p:txBody>
          <a:bodyPr wrap="square" rtlCol="0">
            <a:spAutoFit/>
          </a:bodyPr>
          <a:lstStyle/>
          <a:p>
            <a:r>
              <a:rPr lang="en-US" sz="4000" b="1" i="1" dirty="0" smtClean="0">
                <a:solidFill>
                  <a:srgbClr val="E57465"/>
                </a:solidFill>
              </a:rPr>
              <a:t>I. Jesus is Our Foundation (1 </a:t>
            </a:r>
            <a:r>
              <a:rPr lang="en-US" sz="4000" b="1" i="1" dirty="0" err="1" smtClean="0">
                <a:solidFill>
                  <a:srgbClr val="E57465"/>
                </a:solidFill>
              </a:rPr>
              <a:t>Cor</a:t>
            </a:r>
            <a:r>
              <a:rPr lang="en-US" sz="4000" b="1" i="1" dirty="0" smtClean="0">
                <a:solidFill>
                  <a:srgbClr val="E57465"/>
                </a:solidFill>
              </a:rPr>
              <a:t> 3:11, Matt 16:13-18) </a:t>
            </a:r>
          </a:p>
          <a:p>
            <a:endParaRPr lang="en-US" dirty="0"/>
          </a:p>
        </p:txBody>
      </p:sp>
    </p:spTree>
    <p:extLst>
      <p:ext uri="{BB962C8B-B14F-4D97-AF65-F5344CB8AC3E}">
        <p14:creationId xmlns:p14="http://schemas.microsoft.com/office/powerpoint/2010/main" val="143956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2500"/>
            <a:ext cx="12496800" cy="7810500"/>
          </a:xfrm>
          <a:prstGeom prst="rect">
            <a:avLst/>
          </a:prstGeom>
        </p:spPr>
      </p:pic>
      <p:sp>
        <p:nvSpPr>
          <p:cNvPr id="4" name="TextBox 3"/>
          <p:cNvSpPr txBox="1"/>
          <p:nvPr/>
        </p:nvSpPr>
        <p:spPr>
          <a:xfrm>
            <a:off x="292100" y="927100"/>
            <a:ext cx="11899900" cy="4524315"/>
          </a:xfrm>
          <a:prstGeom prst="rect">
            <a:avLst/>
          </a:prstGeom>
          <a:noFill/>
        </p:spPr>
        <p:txBody>
          <a:bodyPr wrap="square" rtlCol="0">
            <a:spAutoFit/>
          </a:bodyPr>
          <a:lstStyle/>
          <a:p>
            <a:r>
              <a:rPr lang="en-US" sz="7200" b="1" dirty="0" smtClean="0">
                <a:solidFill>
                  <a:srgbClr val="E57465"/>
                </a:solidFill>
              </a:rPr>
              <a:t>II. Jesus is Our Everything</a:t>
            </a:r>
          </a:p>
          <a:p>
            <a:r>
              <a:rPr lang="en-US" sz="7200" dirty="0" smtClean="0">
                <a:solidFill>
                  <a:schemeClr val="bg1"/>
                </a:solidFill>
              </a:rPr>
              <a:t>John 14:6</a:t>
            </a:r>
          </a:p>
          <a:p>
            <a:r>
              <a:rPr lang="en-US" sz="7200" dirty="0" smtClean="0">
                <a:solidFill>
                  <a:schemeClr val="bg1"/>
                </a:solidFill>
              </a:rPr>
              <a:t>Acts 4:11-12</a:t>
            </a:r>
          </a:p>
          <a:p>
            <a:r>
              <a:rPr lang="en-US" sz="7200" dirty="0" smtClean="0">
                <a:solidFill>
                  <a:schemeClr val="bg1"/>
                </a:solidFill>
              </a:rPr>
              <a:t>Ephesians 2:8-9</a:t>
            </a:r>
            <a:endParaRPr lang="en-US" sz="7200" dirty="0">
              <a:solidFill>
                <a:schemeClr val="bg1"/>
              </a:solidFill>
            </a:endParaRPr>
          </a:p>
        </p:txBody>
      </p:sp>
    </p:spTree>
    <p:extLst>
      <p:ext uri="{BB962C8B-B14F-4D97-AF65-F5344CB8AC3E}">
        <p14:creationId xmlns:p14="http://schemas.microsoft.com/office/powerpoint/2010/main" val="239218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88900" y="2255788"/>
            <a:ext cx="11899900" cy="2308324"/>
          </a:xfrm>
          <a:prstGeom prst="rect">
            <a:avLst/>
          </a:prstGeom>
          <a:noFill/>
        </p:spPr>
        <p:txBody>
          <a:bodyPr wrap="square" rtlCol="0">
            <a:spAutoFit/>
          </a:bodyPr>
          <a:lstStyle/>
          <a:p>
            <a:pPr algn="ctr"/>
            <a:r>
              <a:rPr lang="en-US" sz="4800" b="1" dirty="0" smtClean="0">
                <a:solidFill>
                  <a:schemeClr val="bg1"/>
                </a:solidFill>
              </a:rPr>
              <a:t>John 14:6-</a:t>
            </a:r>
            <a:r>
              <a:rPr lang="en-US" sz="4800" b="1" baseline="30000" dirty="0"/>
              <a:t> </a:t>
            </a:r>
            <a:r>
              <a:rPr lang="en-US" sz="4800" dirty="0">
                <a:solidFill>
                  <a:schemeClr val="bg1"/>
                </a:solidFill>
              </a:rPr>
              <a:t>Jesus answered, “I am the way and the truth and the life. No one comes to the Father except through me.</a:t>
            </a:r>
          </a:p>
        </p:txBody>
      </p:sp>
      <p:sp>
        <p:nvSpPr>
          <p:cNvPr id="2" name="TextBox 1"/>
          <p:cNvSpPr txBox="1"/>
          <p:nvPr/>
        </p:nvSpPr>
        <p:spPr>
          <a:xfrm>
            <a:off x="165100" y="558800"/>
            <a:ext cx="11823700" cy="1600438"/>
          </a:xfrm>
          <a:prstGeom prst="rect">
            <a:avLst/>
          </a:prstGeom>
          <a:noFill/>
        </p:spPr>
        <p:txBody>
          <a:bodyPr wrap="square" rtlCol="0">
            <a:spAutoFit/>
          </a:bodyPr>
          <a:lstStyle/>
          <a:p>
            <a:r>
              <a:rPr lang="en-US" sz="4000" b="1" i="1" dirty="0" smtClean="0">
                <a:solidFill>
                  <a:srgbClr val="E57465"/>
                </a:solidFill>
              </a:rPr>
              <a:t>II. Je</a:t>
            </a:r>
            <a:r>
              <a:rPr lang="en-US" sz="4000" b="1" i="1" dirty="0" smtClean="0">
                <a:solidFill>
                  <a:srgbClr val="E57465"/>
                </a:solidFill>
              </a:rPr>
              <a:t>sus is Our Everything (</a:t>
            </a:r>
            <a:r>
              <a:rPr lang="en-US" sz="4000" b="1" i="1" dirty="0" err="1" smtClean="0">
                <a:solidFill>
                  <a:srgbClr val="E57465"/>
                </a:solidFill>
              </a:rPr>
              <a:t>Jn</a:t>
            </a:r>
            <a:r>
              <a:rPr lang="en-US" sz="4000" b="1" i="1" dirty="0" smtClean="0">
                <a:solidFill>
                  <a:srgbClr val="E57465"/>
                </a:solidFill>
              </a:rPr>
              <a:t> 14:6, Acts 4:11-12, </a:t>
            </a:r>
            <a:br>
              <a:rPr lang="en-US" sz="4000" b="1" i="1" dirty="0" smtClean="0">
                <a:solidFill>
                  <a:srgbClr val="E57465"/>
                </a:solidFill>
              </a:rPr>
            </a:br>
            <a:r>
              <a:rPr lang="en-US" sz="4000" b="1" i="1" dirty="0" err="1" smtClean="0">
                <a:solidFill>
                  <a:srgbClr val="E57465"/>
                </a:solidFill>
              </a:rPr>
              <a:t>Eph</a:t>
            </a:r>
            <a:r>
              <a:rPr lang="en-US" sz="4000" b="1" i="1" dirty="0" smtClean="0">
                <a:solidFill>
                  <a:srgbClr val="E57465"/>
                </a:solidFill>
              </a:rPr>
              <a:t> 2:8-9) </a:t>
            </a:r>
          </a:p>
          <a:p>
            <a:endParaRPr lang="en-US" dirty="0"/>
          </a:p>
        </p:txBody>
      </p:sp>
    </p:spTree>
    <p:extLst>
      <p:ext uri="{BB962C8B-B14F-4D97-AF65-F5344CB8AC3E}">
        <p14:creationId xmlns:p14="http://schemas.microsoft.com/office/powerpoint/2010/main" val="2399435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38100" y="1997095"/>
            <a:ext cx="11899900" cy="3785652"/>
          </a:xfrm>
          <a:prstGeom prst="rect">
            <a:avLst/>
          </a:prstGeom>
          <a:noFill/>
        </p:spPr>
        <p:txBody>
          <a:bodyPr wrap="square" rtlCol="0">
            <a:spAutoFit/>
          </a:bodyPr>
          <a:lstStyle/>
          <a:p>
            <a:pPr algn="ctr"/>
            <a:r>
              <a:rPr lang="en-US" sz="4800" b="1" dirty="0" smtClean="0">
                <a:solidFill>
                  <a:schemeClr val="bg1"/>
                </a:solidFill>
              </a:rPr>
              <a:t>Acts 4:11-12-</a:t>
            </a:r>
            <a:r>
              <a:rPr lang="en-US" sz="4800" b="1" baseline="30000" dirty="0"/>
              <a:t> </a:t>
            </a:r>
            <a:r>
              <a:rPr lang="en-US" sz="4800" dirty="0">
                <a:solidFill>
                  <a:schemeClr val="bg1"/>
                </a:solidFill>
              </a:rPr>
              <a:t>Jesus </a:t>
            </a:r>
            <a:r>
              <a:rPr lang="en-US" sz="4800" dirty="0" smtClean="0">
                <a:solidFill>
                  <a:schemeClr val="bg1"/>
                </a:solidFill>
              </a:rPr>
              <a:t>is “‘The </a:t>
            </a:r>
            <a:r>
              <a:rPr lang="en-US" sz="4800" dirty="0">
                <a:solidFill>
                  <a:schemeClr val="bg1"/>
                </a:solidFill>
              </a:rPr>
              <a:t>stone you builders rejected</a:t>
            </a:r>
            <a:r>
              <a:rPr lang="en-US" sz="4800" dirty="0" smtClean="0">
                <a:solidFill>
                  <a:schemeClr val="bg1"/>
                </a:solidFill>
              </a:rPr>
              <a:t>,</a:t>
            </a:r>
            <a:r>
              <a:rPr lang="en-US" sz="4800" dirty="0">
                <a:solidFill>
                  <a:schemeClr val="bg1"/>
                </a:solidFill>
              </a:rPr>
              <a:t> which has become the cornerstone</a:t>
            </a:r>
            <a:r>
              <a:rPr lang="en-US" sz="4800" dirty="0" smtClean="0">
                <a:solidFill>
                  <a:schemeClr val="bg1"/>
                </a:solidFill>
              </a:rPr>
              <a:t>.’</a:t>
            </a:r>
            <a:endParaRPr lang="en-US" sz="4800" dirty="0">
              <a:solidFill>
                <a:schemeClr val="bg1"/>
              </a:solidFill>
            </a:endParaRPr>
          </a:p>
          <a:p>
            <a:pPr algn="ctr"/>
            <a:r>
              <a:rPr lang="en-US" sz="4800" b="1" baseline="30000" dirty="0" smtClean="0">
                <a:solidFill>
                  <a:schemeClr val="bg1"/>
                </a:solidFill>
              </a:rPr>
              <a:t>12 </a:t>
            </a:r>
            <a:r>
              <a:rPr lang="en-US" sz="4800" dirty="0" smtClean="0">
                <a:solidFill>
                  <a:schemeClr val="bg1"/>
                </a:solidFill>
              </a:rPr>
              <a:t>Salvation </a:t>
            </a:r>
            <a:r>
              <a:rPr lang="en-US" sz="4800" dirty="0">
                <a:solidFill>
                  <a:schemeClr val="bg1"/>
                </a:solidFill>
              </a:rPr>
              <a:t>is found in no one else, for there is no other name under heaven given to mankind by which we must be saved.”</a:t>
            </a:r>
          </a:p>
        </p:txBody>
      </p:sp>
      <p:sp>
        <p:nvSpPr>
          <p:cNvPr id="2" name="TextBox 1"/>
          <p:cNvSpPr txBox="1"/>
          <p:nvPr/>
        </p:nvSpPr>
        <p:spPr>
          <a:xfrm>
            <a:off x="165100" y="558800"/>
            <a:ext cx="11823700" cy="1600438"/>
          </a:xfrm>
          <a:prstGeom prst="rect">
            <a:avLst/>
          </a:prstGeom>
          <a:noFill/>
        </p:spPr>
        <p:txBody>
          <a:bodyPr wrap="square" rtlCol="0">
            <a:spAutoFit/>
          </a:bodyPr>
          <a:lstStyle/>
          <a:p>
            <a:r>
              <a:rPr lang="en-US" sz="4000" b="1" i="1" dirty="0" smtClean="0">
                <a:solidFill>
                  <a:srgbClr val="E57465"/>
                </a:solidFill>
              </a:rPr>
              <a:t>II. Je</a:t>
            </a:r>
            <a:r>
              <a:rPr lang="en-US" sz="4000" b="1" i="1" dirty="0" smtClean="0">
                <a:solidFill>
                  <a:srgbClr val="E57465"/>
                </a:solidFill>
              </a:rPr>
              <a:t>sus is Our Everything (</a:t>
            </a:r>
            <a:r>
              <a:rPr lang="en-US" sz="4000" b="1" i="1" dirty="0" err="1" smtClean="0">
                <a:solidFill>
                  <a:srgbClr val="E57465"/>
                </a:solidFill>
              </a:rPr>
              <a:t>Jn</a:t>
            </a:r>
            <a:r>
              <a:rPr lang="en-US" sz="4000" b="1" i="1" dirty="0" smtClean="0">
                <a:solidFill>
                  <a:srgbClr val="E57465"/>
                </a:solidFill>
              </a:rPr>
              <a:t> 14:6, Acts 4:11-12, </a:t>
            </a:r>
            <a:br>
              <a:rPr lang="en-US" sz="4000" b="1" i="1" dirty="0" smtClean="0">
                <a:solidFill>
                  <a:srgbClr val="E57465"/>
                </a:solidFill>
              </a:rPr>
            </a:br>
            <a:r>
              <a:rPr lang="en-US" sz="4000" b="1" i="1" dirty="0" err="1" smtClean="0">
                <a:solidFill>
                  <a:srgbClr val="E57465"/>
                </a:solidFill>
              </a:rPr>
              <a:t>Eph</a:t>
            </a:r>
            <a:r>
              <a:rPr lang="en-US" sz="4000" b="1" i="1" dirty="0" smtClean="0">
                <a:solidFill>
                  <a:srgbClr val="E57465"/>
                </a:solidFill>
              </a:rPr>
              <a:t> 2:8-9) </a:t>
            </a:r>
          </a:p>
          <a:p>
            <a:endParaRPr lang="en-US" dirty="0"/>
          </a:p>
        </p:txBody>
      </p:sp>
    </p:spTree>
    <p:extLst>
      <p:ext uri="{BB962C8B-B14F-4D97-AF65-F5344CB8AC3E}">
        <p14:creationId xmlns:p14="http://schemas.microsoft.com/office/powerpoint/2010/main" val="1391174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50" y="-952500"/>
            <a:ext cx="12496800" cy="7810500"/>
          </a:xfrm>
          <a:prstGeom prst="rect">
            <a:avLst/>
          </a:prstGeom>
        </p:spPr>
      </p:pic>
      <p:sp>
        <p:nvSpPr>
          <p:cNvPr id="4" name="TextBox 3"/>
          <p:cNvSpPr txBox="1"/>
          <p:nvPr/>
        </p:nvSpPr>
        <p:spPr>
          <a:xfrm>
            <a:off x="38100" y="1997095"/>
            <a:ext cx="11899900" cy="3046988"/>
          </a:xfrm>
          <a:prstGeom prst="rect">
            <a:avLst/>
          </a:prstGeom>
          <a:noFill/>
        </p:spPr>
        <p:txBody>
          <a:bodyPr wrap="square" rtlCol="0">
            <a:spAutoFit/>
          </a:bodyPr>
          <a:lstStyle/>
          <a:p>
            <a:pPr algn="ctr"/>
            <a:r>
              <a:rPr lang="en-US" sz="4800" b="1" dirty="0" smtClean="0">
                <a:solidFill>
                  <a:schemeClr val="bg1"/>
                </a:solidFill>
              </a:rPr>
              <a:t>Ephesians 2:8-9-</a:t>
            </a:r>
            <a:r>
              <a:rPr lang="en-US" sz="4800" b="1" baseline="30000" dirty="0">
                <a:solidFill>
                  <a:schemeClr val="bg1"/>
                </a:solidFill>
              </a:rPr>
              <a:t> </a:t>
            </a:r>
            <a:r>
              <a:rPr lang="en-US" sz="4800" dirty="0">
                <a:solidFill>
                  <a:schemeClr val="bg1"/>
                </a:solidFill>
              </a:rPr>
              <a:t>For it is by grace you have been saved, through faith—and this is not from yourselves, it is the gift of God— </a:t>
            </a:r>
            <a:r>
              <a:rPr lang="en-US" sz="4800" b="1" baseline="30000" dirty="0">
                <a:solidFill>
                  <a:schemeClr val="bg1"/>
                </a:solidFill>
              </a:rPr>
              <a:t>9 </a:t>
            </a:r>
            <a:r>
              <a:rPr lang="en-US" sz="4800" dirty="0">
                <a:solidFill>
                  <a:schemeClr val="bg1"/>
                </a:solidFill>
              </a:rPr>
              <a:t>not by works, so that no one can boast.</a:t>
            </a:r>
          </a:p>
        </p:txBody>
      </p:sp>
      <p:sp>
        <p:nvSpPr>
          <p:cNvPr id="2" name="TextBox 1"/>
          <p:cNvSpPr txBox="1"/>
          <p:nvPr/>
        </p:nvSpPr>
        <p:spPr>
          <a:xfrm>
            <a:off x="165100" y="558800"/>
            <a:ext cx="11823700" cy="1600438"/>
          </a:xfrm>
          <a:prstGeom prst="rect">
            <a:avLst/>
          </a:prstGeom>
          <a:noFill/>
        </p:spPr>
        <p:txBody>
          <a:bodyPr wrap="square" rtlCol="0">
            <a:spAutoFit/>
          </a:bodyPr>
          <a:lstStyle/>
          <a:p>
            <a:r>
              <a:rPr lang="en-US" sz="4000" b="1" i="1" dirty="0" smtClean="0">
                <a:solidFill>
                  <a:srgbClr val="E57465"/>
                </a:solidFill>
              </a:rPr>
              <a:t>II. Je</a:t>
            </a:r>
            <a:r>
              <a:rPr lang="en-US" sz="4000" b="1" i="1" dirty="0" smtClean="0">
                <a:solidFill>
                  <a:srgbClr val="E57465"/>
                </a:solidFill>
              </a:rPr>
              <a:t>sus is Our Everything (</a:t>
            </a:r>
            <a:r>
              <a:rPr lang="en-US" sz="4000" b="1" i="1" dirty="0" err="1" smtClean="0">
                <a:solidFill>
                  <a:srgbClr val="E57465"/>
                </a:solidFill>
              </a:rPr>
              <a:t>Jn</a:t>
            </a:r>
            <a:r>
              <a:rPr lang="en-US" sz="4000" b="1" i="1" dirty="0" smtClean="0">
                <a:solidFill>
                  <a:srgbClr val="E57465"/>
                </a:solidFill>
              </a:rPr>
              <a:t> 14:6, Acts 4:11-12, </a:t>
            </a:r>
            <a:br>
              <a:rPr lang="en-US" sz="4000" b="1" i="1" dirty="0" smtClean="0">
                <a:solidFill>
                  <a:srgbClr val="E57465"/>
                </a:solidFill>
              </a:rPr>
            </a:br>
            <a:r>
              <a:rPr lang="en-US" sz="4000" b="1" i="1" dirty="0" err="1" smtClean="0">
                <a:solidFill>
                  <a:srgbClr val="E57465"/>
                </a:solidFill>
              </a:rPr>
              <a:t>Eph</a:t>
            </a:r>
            <a:r>
              <a:rPr lang="en-US" sz="4000" b="1" i="1" dirty="0" smtClean="0">
                <a:solidFill>
                  <a:srgbClr val="E57465"/>
                </a:solidFill>
              </a:rPr>
              <a:t> 2:8-9) </a:t>
            </a:r>
          </a:p>
          <a:p>
            <a:endParaRPr lang="en-US" dirty="0"/>
          </a:p>
        </p:txBody>
      </p:sp>
    </p:spTree>
    <p:extLst>
      <p:ext uri="{BB962C8B-B14F-4D97-AF65-F5344CB8AC3E}">
        <p14:creationId xmlns:p14="http://schemas.microsoft.com/office/powerpoint/2010/main" val="61046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185</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Heather</cp:lastModifiedBy>
  <cp:revision>4</cp:revision>
  <dcterms:created xsi:type="dcterms:W3CDTF">2020-01-08T16:12:20Z</dcterms:created>
  <dcterms:modified xsi:type="dcterms:W3CDTF">2020-01-08T16:36:54Z</dcterms:modified>
</cp:coreProperties>
</file>